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handoutMasterIdLst>
    <p:handoutMasterId r:id="rId15"/>
  </p:handoutMasterIdLst>
  <p:sldIdLst>
    <p:sldId id="300" r:id="rId2"/>
    <p:sldId id="302" r:id="rId3"/>
    <p:sldId id="313" r:id="rId4"/>
    <p:sldId id="322" r:id="rId5"/>
    <p:sldId id="316" r:id="rId6"/>
    <p:sldId id="327" r:id="rId7"/>
    <p:sldId id="321" r:id="rId8"/>
    <p:sldId id="307" r:id="rId9"/>
    <p:sldId id="303" r:id="rId10"/>
    <p:sldId id="312" r:id="rId11"/>
    <p:sldId id="319" r:id="rId12"/>
    <p:sldId id="306" r:id="rId13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7791" autoAdjust="0"/>
  </p:normalViewPr>
  <p:slideViewPr>
    <p:cSldViewPr snapToGrid="0">
      <p:cViewPr varScale="1">
        <p:scale>
          <a:sx n="87" d="100"/>
          <a:sy n="87" d="100"/>
        </p:scale>
        <p:origin x="4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9C896-05ED-4FE7-8188-53FECE9E1FBF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467DF0-F9FC-4487-A3E3-C1C1B82AEE77}">
      <dgm:prSet phldrT="[Текст]"/>
      <dgm:spPr/>
      <dgm:t>
        <a:bodyPr/>
        <a:lstStyle/>
        <a:p>
          <a:endParaRPr lang="ru-RU" dirty="0"/>
        </a:p>
      </dgm:t>
    </dgm:pt>
    <dgm:pt modelId="{7F4F9AA0-0777-4516-91B2-96F44CCF3714}" type="parTrans" cxnId="{2A7B876A-C50F-4113-B5E1-FF827814BF06}">
      <dgm:prSet/>
      <dgm:spPr/>
      <dgm:t>
        <a:bodyPr/>
        <a:lstStyle/>
        <a:p>
          <a:endParaRPr lang="ru-RU"/>
        </a:p>
      </dgm:t>
    </dgm:pt>
    <dgm:pt modelId="{88DABE72-90F0-48A5-AB5D-23CA061DE831}" type="sibTrans" cxnId="{2A7B876A-C50F-4113-B5E1-FF827814BF06}">
      <dgm:prSet/>
      <dgm:spPr/>
      <dgm:t>
        <a:bodyPr/>
        <a:lstStyle/>
        <a:p>
          <a:endParaRPr lang="ru-RU"/>
        </a:p>
      </dgm:t>
    </dgm:pt>
    <dgm:pt modelId="{14C849EE-24BA-4CEB-9BE7-73D7886BB855}">
      <dgm:prSet phldrT="[Текст]"/>
      <dgm:spPr/>
      <dgm:t>
        <a:bodyPr/>
        <a:lstStyle/>
        <a:p>
          <a:endParaRPr lang="ru-RU" dirty="0"/>
        </a:p>
      </dgm:t>
    </dgm:pt>
    <dgm:pt modelId="{14AD6BD8-CC02-44E1-B024-7A25B075FE4B}" type="parTrans" cxnId="{1038EEC2-78CA-4BD3-AF5E-4ADF0723E527}">
      <dgm:prSet/>
      <dgm:spPr/>
      <dgm:t>
        <a:bodyPr/>
        <a:lstStyle/>
        <a:p>
          <a:endParaRPr lang="ru-RU"/>
        </a:p>
      </dgm:t>
    </dgm:pt>
    <dgm:pt modelId="{D7D96C28-BB1D-46D2-9817-8D495E50A8BD}" type="sibTrans" cxnId="{1038EEC2-78CA-4BD3-AF5E-4ADF0723E527}">
      <dgm:prSet/>
      <dgm:spPr/>
      <dgm:t>
        <a:bodyPr/>
        <a:lstStyle/>
        <a:p>
          <a:endParaRPr lang="ru-RU"/>
        </a:p>
      </dgm:t>
    </dgm:pt>
    <dgm:pt modelId="{9AB087A0-B83E-4179-AA0A-FD27EEB5ABF9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Архитектурная  </a:t>
          </a:r>
        </a:p>
        <a:p>
          <a:r>
            <a:rPr lang="ru-RU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 предметно-пространственная  среда</a:t>
          </a:r>
          <a:endParaRPr lang="ru-RU" sz="12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7E1E9C-F1CF-42D0-86E8-307406894795}" type="sibTrans" cxnId="{C3B8AD4A-4E77-4830-8CB0-61B726C473A3}">
      <dgm:prSet/>
      <dgm:spPr/>
      <dgm:t>
        <a:bodyPr/>
        <a:lstStyle/>
        <a:p>
          <a:endParaRPr lang="ru-RU"/>
        </a:p>
      </dgm:t>
    </dgm:pt>
    <dgm:pt modelId="{51DC3AF1-548D-432B-8223-AF9A68B45BC4}" type="parTrans" cxnId="{C3B8AD4A-4E77-4830-8CB0-61B726C473A3}">
      <dgm:prSet/>
      <dgm:spPr/>
      <dgm:t>
        <a:bodyPr/>
        <a:lstStyle/>
        <a:p>
          <a:endParaRPr lang="ru-RU"/>
        </a:p>
      </dgm:t>
    </dgm:pt>
    <dgm:pt modelId="{9A95EB0F-16D7-43FE-BFA7-4F019515E80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 среда</a:t>
          </a:r>
          <a:endParaRPr lang="ru-RU" sz="16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E6DBD0-135A-44B9-8A1E-90FBB43BD649}" type="sibTrans" cxnId="{A6C1D86C-E8A2-4BC7-A124-A2B46AE912F2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4504175-65AC-41EE-938D-7800E11F3296}" type="parTrans" cxnId="{A6C1D86C-E8A2-4BC7-A124-A2B46AE912F2}">
      <dgm:prSet/>
      <dgm:spPr/>
      <dgm:t>
        <a:bodyPr/>
        <a:lstStyle/>
        <a:p>
          <a:endParaRPr lang="ru-RU"/>
        </a:p>
      </dgm:t>
    </dgm:pt>
    <dgm:pt modelId="{B693AC09-BAB6-413D-883F-DC8D83CA97E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Технологическая </a:t>
          </a:r>
        </a:p>
        <a:p>
          <a:r>
            <a:rPr lang="ru-RU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среда</a:t>
          </a:r>
          <a:endParaRPr lang="ru-RU" sz="16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CBB967-CB21-4A4D-86BD-1EF8A3341826}" type="sibTrans" cxnId="{7743E8D8-2B20-4D91-B10D-34CA87D53A29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5C2D79B-E47B-4351-816F-C67EA932C4EF}" type="parTrans" cxnId="{7743E8D8-2B20-4D91-B10D-34CA87D53A29}">
      <dgm:prSet/>
      <dgm:spPr/>
      <dgm:t>
        <a:bodyPr/>
        <a:lstStyle/>
        <a:p>
          <a:endParaRPr lang="ru-RU"/>
        </a:p>
      </dgm:t>
    </dgm:pt>
    <dgm:pt modelId="{13AB73D7-DBA1-4336-B820-49D81B073BA1}" type="pres">
      <dgm:prSet presAssocID="{49D9C896-05ED-4FE7-8188-53FECE9E1FBF}" presName="Name0" presStyleCnt="0">
        <dgm:presLayoutVars>
          <dgm:chMax/>
          <dgm:chPref/>
          <dgm:dir/>
          <dgm:animLvl val="lvl"/>
        </dgm:presLayoutVars>
      </dgm:prSet>
      <dgm:spPr/>
    </dgm:pt>
    <dgm:pt modelId="{84FAD7C3-770E-4F9C-B65D-A04FE642E291}" type="pres">
      <dgm:prSet presAssocID="{B693AC09-BAB6-413D-883F-DC8D83CA97E1}" presName="composite" presStyleCnt="0"/>
      <dgm:spPr/>
    </dgm:pt>
    <dgm:pt modelId="{53429FA4-C222-4C13-B57F-E95F8DEA8B8F}" type="pres">
      <dgm:prSet presAssocID="{B693AC09-BAB6-413D-883F-DC8D83CA97E1}" presName="Parent1" presStyleLbl="node1" presStyleIdx="0" presStyleCnt="6" custScaleX="737395" custScaleY="291668" custLinFactX="100000" custLinFactNeighborX="101184" custLinFactNeighborY="518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5994A-0A81-45FA-A293-E8B7FF2AA1C0}" type="pres">
      <dgm:prSet presAssocID="{B693AC09-BAB6-413D-883F-DC8D83CA97E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D3881-3EFC-4435-B81F-1A532AC01356}" type="pres">
      <dgm:prSet presAssocID="{B693AC09-BAB6-413D-883F-DC8D83CA97E1}" presName="BalanceSpacing" presStyleCnt="0"/>
      <dgm:spPr/>
    </dgm:pt>
    <dgm:pt modelId="{7EA7B371-604B-4F2B-834D-991B3BE1E1B8}" type="pres">
      <dgm:prSet presAssocID="{B693AC09-BAB6-413D-883F-DC8D83CA97E1}" presName="BalanceSpacing1" presStyleCnt="0"/>
      <dgm:spPr/>
    </dgm:pt>
    <dgm:pt modelId="{39F24BAA-CA1D-4BAE-9651-58676A6F8CAC}" type="pres">
      <dgm:prSet presAssocID="{29CBB967-CB21-4A4D-86BD-1EF8A3341826}" presName="Accent1Text" presStyleLbl="node1" presStyleIdx="1" presStyleCnt="6" custFlipVert="1" custScaleX="542250" custScaleY="303594" custLinFactX="-200000" custLinFactNeighborX="-298518" custLinFactNeighborY="-3420"/>
      <dgm:spPr/>
    </dgm:pt>
    <dgm:pt modelId="{871B9764-1ADD-4BE9-B085-2D150BD894A7}" type="pres">
      <dgm:prSet presAssocID="{29CBB967-CB21-4A4D-86BD-1EF8A3341826}" presName="spaceBetweenRectangles" presStyleCnt="0"/>
      <dgm:spPr/>
    </dgm:pt>
    <dgm:pt modelId="{A66141FE-8B31-4AA6-BB34-62E51D125FEC}" type="pres">
      <dgm:prSet presAssocID="{9AB087A0-B83E-4179-AA0A-FD27EEB5ABF9}" presName="composite" presStyleCnt="0"/>
      <dgm:spPr/>
    </dgm:pt>
    <dgm:pt modelId="{DA8ECA5E-DD3D-46B9-809E-097A8FE798B2}" type="pres">
      <dgm:prSet presAssocID="{9AB087A0-B83E-4179-AA0A-FD27EEB5ABF9}" presName="Parent1" presStyleLbl="node1" presStyleIdx="2" presStyleCnt="6" custScaleX="872908" custScaleY="250722" custLinFactX="-95793" custLinFactNeighborX="-100000" custLinFactNeighborY="106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3F0BE-803C-4C15-8289-E651E4E1ABA8}" type="pres">
      <dgm:prSet presAssocID="{9AB087A0-B83E-4179-AA0A-FD27EEB5ABF9}" presName="Childtext1" presStyleLbl="revTx" presStyleIdx="1" presStyleCnt="3" custFlipHor="1" custScaleX="1159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D38D5-30D9-4715-9B86-B96653094938}" type="pres">
      <dgm:prSet presAssocID="{9AB087A0-B83E-4179-AA0A-FD27EEB5ABF9}" presName="BalanceSpacing" presStyleCnt="0"/>
      <dgm:spPr/>
    </dgm:pt>
    <dgm:pt modelId="{E92F68F3-8E95-46D2-A179-A07AA260AE93}" type="pres">
      <dgm:prSet presAssocID="{9AB087A0-B83E-4179-AA0A-FD27EEB5ABF9}" presName="BalanceSpacing1" presStyleCnt="0"/>
      <dgm:spPr/>
    </dgm:pt>
    <dgm:pt modelId="{822535C0-CEE1-44F8-B4B8-AAAB245006E1}" type="pres">
      <dgm:prSet presAssocID="{BE7E1E9C-F1CF-42D0-86E8-307406894795}" presName="Accent1Text" presStyleLbl="node1" presStyleIdx="3" presStyleCnt="6" custFlipHor="1" custScaleX="815991" custScaleY="291394" custLinFactX="200000" custLinFactNeighborX="236089" custLinFactNeighborY="31802"/>
      <dgm:spPr/>
    </dgm:pt>
    <dgm:pt modelId="{BD3D7748-9FB3-4371-B692-3645C3900EFE}" type="pres">
      <dgm:prSet presAssocID="{BE7E1E9C-F1CF-42D0-86E8-307406894795}" presName="spaceBetweenRectangles" presStyleCnt="0"/>
      <dgm:spPr/>
    </dgm:pt>
    <dgm:pt modelId="{D943E164-55A6-41A7-89FC-30B45D1F50C4}" type="pres">
      <dgm:prSet presAssocID="{9A95EB0F-16D7-43FE-BFA7-4F019515E806}" presName="composite" presStyleCnt="0"/>
      <dgm:spPr/>
    </dgm:pt>
    <dgm:pt modelId="{81CFFBB9-0279-45D0-A275-387385B244AF}" type="pres">
      <dgm:prSet presAssocID="{9A95EB0F-16D7-43FE-BFA7-4F019515E806}" presName="Parent1" presStyleLbl="node1" presStyleIdx="4" presStyleCnt="6" custScaleX="581836" custScaleY="182089" custLinFactX="100000" custLinFactNeighborX="112831" custLinFactNeighborY="138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33124-B41D-49FD-B058-7A84206A38F1}" type="pres">
      <dgm:prSet presAssocID="{9A95EB0F-16D7-43FE-BFA7-4F019515E806}" presName="Childtext1" presStyleLbl="revTx" presStyleIdx="2" presStyleCnt="3" custLinFactNeighborX="-52762" custLinFactNeighborY="-52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842E6-7A27-4AE1-A8EF-99580A73E263}" type="pres">
      <dgm:prSet presAssocID="{9A95EB0F-16D7-43FE-BFA7-4F019515E806}" presName="BalanceSpacing" presStyleCnt="0"/>
      <dgm:spPr/>
    </dgm:pt>
    <dgm:pt modelId="{01FA12F5-DC1B-48E8-8A6C-65302E8F579F}" type="pres">
      <dgm:prSet presAssocID="{9A95EB0F-16D7-43FE-BFA7-4F019515E806}" presName="BalanceSpacing1" presStyleCnt="0"/>
      <dgm:spPr/>
    </dgm:pt>
    <dgm:pt modelId="{305B5734-D3F2-4746-8AB9-A03C71AFEBFE}" type="pres">
      <dgm:prSet presAssocID="{98E6DBD0-135A-44B9-8A1E-90FBB43BD649}" presName="Accent1Text" presStyleLbl="node1" presStyleIdx="5" presStyleCnt="6" custScaleX="593348" custScaleY="263690" custLinFactX="-159196" custLinFactNeighborX="-200000" custLinFactNeighborY="-1698"/>
      <dgm:spPr/>
    </dgm:pt>
  </dgm:ptLst>
  <dgm:cxnLst>
    <dgm:cxn modelId="{A6C1D86C-E8A2-4BC7-A124-A2B46AE912F2}" srcId="{49D9C896-05ED-4FE7-8188-53FECE9E1FBF}" destId="{9A95EB0F-16D7-43FE-BFA7-4F019515E806}" srcOrd="2" destOrd="0" parTransId="{C4504175-65AC-41EE-938D-7800E11F3296}" sibTransId="{98E6DBD0-135A-44B9-8A1E-90FBB43BD649}"/>
    <dgm:cxn modelId="{E6C79A6F-430F-4239-8D6A-2113787089AA}" type="presOf" srcId="{98E6DBD0-135A-44B9-8A1E-90FBB43BD649}" destId="{305B5734-D3F2-4746-8AB9-A03C71AFEBFE}" srcOrd="0" destOrd="0" presId="urn:microsoft.com/office/officeart/2008/layout/AlternatingHexagons"/>
    <dgm:cxn modelId="{25DA91D3-C32D-47CE-9F9C-27B57C0CA52A}" type="presOf" srcId="{9A95EB0F-16D7-43FE-BFA7-4F019515E806}" destId="{81CFFBB9-0279-45D0-A275-387385B244AF}" srcOrd="0" destOrd="0" presId="urn:microsoft.com/office/officeart/2008/layout/AlternatingHexagons"/>
    <dgm:cxn modelId="{1038EEC2-78CA-4BD3-AF5E-4ADF0723E527}" srcId="{9A95EB0F-16D7-43FE-BFA7-4F019515E806}" destId="{14C849EE-24BA-4CEB-9BE7-73D7886BB855}" srcOrd="0" destOrd="0" parTransId="{14AD6BD8-CC02-44E1-B024-7A25B075FE4B}" sibTransId="{D7D96C28-BB1D-46D2-9817-8D495E50A8BD}"/>
    <dgm:cxn modelId="{5733969F-0E8F-485F-89F8-3538CD0ED085}" type="presOf" srcId="{B693AC09-BAB6-413D-883F-DC8D83CA97E1}" destId="{53429FA4-C222-4C13-B57F-E95F8DEA8B8F}" srcOrd="0" destOrd="0" presId="urn:microsoft.com/office/officeart/2008/layout/AlternatingHexagons"/>
    <dgm:cxn modelId="{F69B660B-F5BE-4732-AC45-3E0BD9FB410C}" type="presOf" srcId="{29CBB967-CB21-4A4D-86BD-1EF8A3341826}" destId="{39F24BAA-CA1D-4BAE-9651-58676A6F8CAC}" srcOrd="0" destOrd="0" presId="urn:microsoft.com/office/officeart/2008/layout/AlternatingHexagons"/>
    <dgm:cxn modelId="{7743E8D8-2B20-4D91-B10D-34CA87D53A29}" srcId="{49D9C896-05ED-4FE7-8188-53FECE9E1FBF}" destId="{B693AC09-BAB6-413D-883F-DC8D83CA97E1}" srcOrd="0" destOrd="0" parTransId="{35C2D79B-E47B-4351-816F-C67EA932C4EF}" sibTransId="{29CBB967-CB21-4A4D-86BD-1EF8A3341826}"/>
    <dgm:cxn modelId="{3CFB672C-61CC-4456-8D80-C88AA5DF3D41}" type="presOf" srcId="{14C849EE-24BA-4CEB-9BE7-73D7886BB855}" destId="{37033124-B41D-49FD-B058-7A84206A38F1}" srcOrd="0" destOrd="0" presId="urn:microsoft.com/office/officeart/2008/layout/AlternatingHexagons"/>
    <dgm:cxn modelId="{FE74A70C-4B8F-4A21-8DC4-4B7725BA6489}" type="presOf" srcId="{A0467DF0-F9FC-4487-A3E3-C1C1B82AEE77}" destId="{4CB3F0BE-803C-4C15-8289-E651E4E1ABA8}" srcOrd="0" destOrd="0" presId="urn:microsoft.com/office/officeart/2008/layout/AlternatingHexagons"/>
    <dgm:cxn modelId="{2A7B876A-C50F-4113-B5E1-FF827814BF06}" srcId="{9AB087A0-B83E-4179-AA0A-FD27EEB5ABF9}" destId="{A0467DF0-F9FC-4487-A3E3-C1C1B82AEE77}" srcOrd="0" destOrd="0" parTransId="{7F4F9AA0-0777-4516-91B2-96F44CCF3714}" sibTransId="{88DABE72-90F0-48A5-AB5D-23CA061DE831}"/>
    <dgm:cxn modelId="{F1C8E69E-8923-4236-8FA1-17547E2FDE16}" type="presOf" srcId="{9AB087A0-B83E-4179-AA0A-FD27EEB5ABF9}" destId="{DA8ECA5E-DD3D-46B9-809E-097A8FE798B2}" srcOrd="0" destOrd="0" presId="urn:microsoft.com/office/officeart/2008/layout/AlternatingHexagons"/>
    <dgm:cxn modelId="{C3B8AD4A-4E77-4830-8CB0-61B726C473A3}" srcId="{49D9C896-05ED-4FE7-8188-53FECE9E1FBF}" destId="{9AB087A0-B83E-4179-AA0A-FD27EEB5ABF9}" srcOrd="1" destOrd="0" parTransId="{51DC3AF1-548D-432B-8223-AF9A68B45BC4}" sibTransId="{BE7E1E9C-F1CF-42D0-86E8-307406894795}"/>
    <dgm:cxn modelId="{65CCC56B-34AC-4748-855D-A5F7CA12A19D}" type="presOf" srcId="{49D9C896-05ED-4FE7-8188-53FECE9E1FBF}" destId="{13AB73D7-DBA1-4336-B820-49D81B073BA1}" srcOrd="0" destOrd="0" presId="urn:microsoft.com/office/officeart/2008/layout/AlternatingHexagons"/>
    <dgm:cxn modelId="{6CE02EAD-7023-437C-9642-00D26225B5DE}" type="presOf" srcId="{BE7E1E9C-F1CF-42D0-86E8-307406894795}" destId="{822535C0-CEE1-44F8-B4B8-AAAB245006E1}" srcOrd="0" destOrd="0" presId="urn:microsoft.com/office/officeart/2008/layout/AlternatingHexagons"/>
    <dgm:cxn modelId="{6F59FD64-06FC-43F5-BBCE-A751A6063434}" type="presParOf" srcId="{13AB73D7-DBA1-4336-B820-49D81B073BA1}" destId="{84FAD7C3-770E-4F9C-B65D-A04FE642E291}" srcOrd="0" destOrd="0" presId="urn:microsoft.com/office/officeart/2008/layout/AlternatingHexagons"/>
    <dgm:cxn modelId="{8D553687-A83B-4822-A24D-8D562C4197E4}" type="presParOf" srcId="{84FAD7C3-770E-4F9C-B65D-A04FE642E291}" destId="{53429FA4-C222-4C13-B57F-E95F8DEA8B8F}" srcOrd="0" destOrd="0" presId="urn:microsoft.com/office/officeart/2008/layout/AlternatingHexagons"/>
    <dgm:cxn modelId="{DE2F39E5-745B-4771-BAEC-2F725F0740C4}" type="presParOf" srcId="{84FAD7C3-770E-4F9C-B65D-A04FE642E291}" destId="{5085994A-0A81-45FA-A293-E8B7FF2AA1C0}" srcOrd="1" destOrd="0" presId="urn:microsoft.com/office/officeart/2008/layout/AlternatingHexagons"/>
    <dgm:cxn modelId="{52FAB431-DE10-48F7-962C-956FFBD54FC7}" type="presParOf" srcId="{84FAD7C3-770E-4F9C-B65D-A04FE642E291}" destId="{3B1D3881-3EFC-4435-B81F-1A532AC01356}" srcOrd="2" destOrd="0" presId="urn:microsoft.com/office/officeart/2008/layout/AlternatingHexagons"/>
    <dgm:cxn modelId="{C0B6A2D3-C0AB-4788-BE03-6A3463B6ADE9}" type="presParOf" srcId="{84FAD7C3-770E-4F9C-B65D-A04FE642E291}" destId="{7EA7B371-604B-4F2B-834D-991B3BE1E1B8}" srcOrd="3" destOrd="0" presId="urn:microsoft.com/office/officeart/2008/layout/AlternatingHexagons"/>
    <dgm:cxn modelId="{B42AEB7A-C4D3-4BF2-8427-7B6F7EAC412B}" type="presParOf" srcId="{84FAD7C3-770E-4F9C-B65D-A04FE642E291}" destId="{39F24BAA-CA1D-4BAE-9651-58676A6F8CAC}" srcOrd="4" destOrd="0" presId="urn:microsoft.com/office/officeart/2008/layout/AlternatingHexagons"/>
    <dgm:cxn modelId="{FED6EE52-198E-4A88-A5A5-5175FB9F4B39}" type="presParOf" srcId="{13AB73D7-DBA1-4336-B820-49D81B073BA1}" destId="{871B9764-1ADD-4BE9-B085-2D150BD894A7}" srcOrd="1" destOrd="0" presId="urn:microsoft.com/office/officeart/2008/layout/AlternatingHexagons"/>
    <dgm:cxn modelId="{911BB6CB-E68F-4477-9E59-26EED06EB267}" type="presParOf" srcId="{13AB73D7-DBA1-4336-B820-49D81B073BA1}" destId="{A66141FE-8B31-4AA6-BB34-62E51D125FEC}" srcOrd="2" destOrd="0" presId="urn:microsoft.com/office/officeart/2008/layout/AlternatingHexagons"/>
    <dgm:cxn modelId="{941109D7-B31F-4A39-9018-529F37271047}" type="presParOf" srcId="{A66141FE-8B31-4AA6-BB34-62E51D125FEC}" destId="{DA8ECA5E-DD3D-46B9-809E-097A8FE798B2}" srcOrd="0" destOrd="0" presId="urn:microsoft.com/office/officeart/2008/layout/AlternatingHexagons"/>
    <dgm:cxn modelId="{55076E8C-A799-451E-B5B3-368657A372E8}" type="presParOf" srcId="{A66141FE-8B31-4AA6-BB34-62E51D125FEC}" destId="{4CB3F0BE-803C-4C15-8289-E651E4E1ABA8}" srcOrd="1" destOrd="0" presId="urn:microsoft.com/office/officeart/2008/layout/AlternatingHexagons"/>
    <dgm:cxn modelId="{3E28DB0C-B04D-486C-804C-F7396B111981}" type="presParOf" srcId="{A66141FE-8B31-4AA6-BB34-62E51D125FEC}" destId="{A02D38D5-30D9-4715-9B86-B96653094938}" srcOrd="2" destOrd="0" presId="urn:microsoft.com/office/officeart/2008/layout/AlternatingHexagons"/>
    <dgm:cxn modelId="{88834F02-42DF-4FFB-A780-AE45436B2E99}" type="presParOf" srcId="{A66141FE-8B31-4AA6-BB34-62E51D125FEC}" destId="{E92F68F3-8E95-46D2-A179-A07AA260AE93}" srcOrd="3" destOrd="0" presId="urn:microsoft.com/office/officeart/2008/layout/AlternatingHexagons"/>
    <dgm:cxn modelId="{C620F3E8-5D98-4D6C-A83E-68B82D62D37E}" type="presParOf" srcId="{A66141FE-8B31-4AA6-BB34-62E51D125FEC}" destId="{822535C0-CEE1-44F8-B4B8-AAAB245006E1}" srcOrd="4" destOrd="0" presId="urn:microsoft.com/office/officeart/2008/layout/AlternatingHexagons"/>
    <dgm:cxn modelId="{0BC3F067-1BC6-471D-B4CA-E5643A8DF3FE}" type="presParOf" srcId="{13AB73D7-DBA1-4336-B820-49D81B073BA1}" destId="{BD3D7748-9FB3-4371-B692-3645C3900EFE}" srcOrd="3" destOrd="0" presId="urn:microsoft.com/office/officeart/2008/layout/AlternatingHexagons"/>
    <dgm:cxn modelId="{0A4C4224-FC14-48B8-9204-DB0671F17540}" type="presParOf" srcId="{13AB73D7-DBA1-4336-B820-49D81B073BA1}" destId="{D943E164-55A6-41A7-89FC-30B45D1F50C4}" srcOrd="4" destOrd="0" presId="urn:microsoft.com/office/officeart/2008/layout/AlternatingHexagons"/>
    <dgm:cxn modelId="{9A3714AB-7B40-4AE7-A15C-D7D91D0CEB21}" type="presParOf" srcId="{D943E164-55A6-41A7-89FC-30B45D1F50C4}" destId="{81CFFBB9-0279-45D0-A275-387385B244AF}" srcOrd="0" destOrd="0" presId="urn:microsoft.com/office/officeart/2008/layout/AlternatingHexagons"/>
    <dgm:cxn modelId="{D8FD2441-353E-4DBB-A98D-FD73F545470F}" type="presParOf" srcId="{D943E164-55A6-41A7-89FC-30B45D1F50C4}" destId="{37033124-B41D-49FD-B058-7A84206A38F1}" srcOrd="1" destOrd="0" presId="urn:microsoft.com/office/officeart/2008/layout/AlternatingHexagons"/>
    <dgm:cxn modelId="{053235A8-62A6-4A84-B153-A1D7F63D445A}" type="presParOf" srcId="{D943E164-55A6-41A7-89FC-30B45D1F50C4}" destId="{992842E6-7A27-4AE1-A8EF-99580A73E263}" srcOrd="2" destOrd="0" presId="urn:microsoft.com/office/officeart/2008/layout/AlternatingHexagons"/>
    <dgm:cxn modelId="{26207E14-B102-4679-98D2-53DC700F4C7A}" type="presParOf" srcId="{D943E164-55A6-41A7-89FC-30B45D1F50C4}" destId="{01FA12F5-DC1B-48E8-8A6C-65302E8F579F}" srcOrd="3" destOrd="0" presId="urn:microsoft.com/office/officeart/2008/layout/AlternatingHexagons"/>
    <dgm:cxn modelId="{159BF3EF-1B95-457A-B74A-848FA36B193A}" type="presParOf" srcId="{D943E164-55A6-41A7-89FC-30B45D1F50C4}" destId="{305B5734-D3F2-4746-8AB9-A03C71AFEBF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429FA4-C222-4C13-B57F-E95F8DEA8B8F}">
      <dsp:nvSpPr>
        <dsp:cNvPr id="0" name=""/>
        <dsp:cNvSpPr/>
      </dsp:nvSpPr>
      <dsp:spPr>
        <a:xfrm rot="5400000">
          <a:off x="5192798" y="-791938"/>
          <a:ext cx="1414571" cy="31113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Технологическая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среда</a:t>
          </a:r>
          <a:endParaRPr lang="ru-RU" sz="1600" b="1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862951" y="292237"/>
        <a:ext cx="2074265" cy="943047"/>
      </dsp:txXfrm>
    </dsp:sp>
    <dsp:sp modelId="{5085994A-0A81-45FA-A293-E8B7FF2AA1C0}">
      <dsp:nvSpPr>
        <dsp:cNvPr id="0" name=""/>
        <dsp:cNvSpPr/>
      </dsp:nvSpPr>
      <dsp:spPr>
        <a:xfrm>
          <a:off x="5274975" y="593134"/>
          <a:ext cx="541252" cy="290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24BAA-CA1D-4BAE-9651-58676A6F8CAC}">
      <dsp:nvSpPr>
        <dsp:cNvPr id="0" name=""/>
        <dsp:cNvSpPr/>
      </dsp:nvSpPr>
      <dsp:spPr>
        <a:xfrm rot="16200000" flipV="1">
          <a:off x="1755824" y="-407791"/>
          <a:ext cx="1472411" cy="228799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-5400000">
        <a:off x="1729365" y="245402"/>
        <a:ext cx="1525329" cy="981607"/>
      </dsp:txXfrm>
    </dsp:sp>
    <dsp:sp modelId="{DA8ECA5E-DD3D-46B9-809E-097A8FE798B2}">
      <dsp:nvSpPr>
        <dsp:cNvPr id="0" name=""/>
        <dsp:cNvSpPr/>
      </dsp:nvSpPr>
      <dsp:spPr>
        <a:xfrm rot="5400000">
          <a:off x="3427258" y="318026"/>
          <a:ext cx="1215985" cy="36831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Архитектурная 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 предметно-пространственная  среда</a:t>
          </a:r>
          <a:endParaRPr lang="ru-RU" sz="1200" b="1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807522" y="1754291"/>
        <a:ext cx="2455458" cy="810657"/>
      </dsp:txXfrm>
    </dsp:sp>
    <dsp:sp modelId="{4CB3F0BE-803C-4C15-8289-E651E4E1ABA8}">
      <dsp:nvSpPr>
        <dsp:cNvPr id="0" name=""/>
        <dsp:cNvSpPr/>
      </dsp:nvSpPr>
      <dsp:spPr>
        <a:xfrm flipH="1">
          <a:off x="4067323" y="1962630"/>
          <a:ext cx="607474" cy="290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067323" y="1962630"/>
        <a:ext cx="607474" cy="290996"/>
      </dsp:txXfrm>
    </dsp:sp>
    <dsp:sp modelId="{822535C0-CEE1-44F8-B4B8-AAAB245006E1}">
      <dsp:nvSpPr>
        <dsp:cNvPr id="0" name=""/>
        <dsp:cNvSpPr/>
      </dsp:nvSpPr>
      <dsp:spPr>
        <a:xfrm rot="16200000" flipH="1">
          <a:off x="6450521" y="540851"/>
          <a:ext cx="1413242" cy="34430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-5400000">
        <a:off x="6009466" y="1791284"/>
        <a:ext cx="2295352" cy="942162"/>
      </dsp:txXfrm>
    </dsp:sp>
    <dsp:sp modelId="{81CFFBB9-0279-45D0-A275-387385B244AF}">
      <dsp:nvSpPr>
        <dsp:cNvPr id="0" name=""/>
        <dsp:cNvSpPr/>
      </dsp:nvSpPr>
      <dsp:spPr>
        <a:xfrm rot="5400000">
          <a:off x="5725662" y="2220294"/>
          <a:ext cx="883120" cy="2455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 среда</a:t>
          </a:r>
          <a:endParaRPr lang="ru-RU" sz="1600" b="1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348881" y="3153433"/>
        <a:ext cx="1636682" cy="588746"/>
      </dsp:txXfrm>
    </dsp:sp>
    <dsp:sp modelId="{37033124-B41D-49FD-B058-7A84206A38F1}">
      <dsp:nvSpPr>
        <dsp:cNvPr id="0" name=""/>
        <dsp:cNvSpPr/>
      </dsp:nvSpPr>
      <dsp:spPr>
        <a:xfrm>
          <a:off x="5207393" y="3220062"/>
          <a:ext cx="541252" cy="290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5207393" y="3220062"/>
        <a:ext cx="541252" cy="290996"/>
      </dsp:txXfrm>
    </dsp:sp>
    <dsp:sp modelId="{305B5734-D3F2-4746-8AB9-A03C71AFEBFE}">
      <dsp:nvSpPr>
        <dsp:cNvPr id="0" name=""/>
        <dsp:cNvSpPr/>
      </dsp:nvSpPr>
      <dsp:spPr>
        <a:xfrm rot="5400000">
          <a:off x="2658445" y="2120823"/>
          <a:ext cx="1278879" cy="2503599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-5400000">
        <a:off x="2463351" y="2946330"/>
        <a:ext cx="1669066" cy="85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6BE9A-08AA-42BB-A1AE-5156F5C41479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A2811-4945-45BF-ACF9-0DE2C3EE7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6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FF5AA-CA1C-4B9F-A48B-771F89A6BCFB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9C8F7-D4A7-4472-A96C-DC68725697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95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9C8F7-D4A7-4472-A96C-DC68725697EE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96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9C8F7-D4A7-4472-A96C-DC68725697E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08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9C8F7-D4A7-4472-A96C-DC68725697E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20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20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7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2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56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391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3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8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74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9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6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3854178-836B-487F-AAC3-277BDCBCF8A2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A4066C2-2C32-461B-835D-63F1577059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32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044" y="575596"/>
            <a:ext cx="11176000" cy="2892434"/>
          </a:xfrm>
        </p:spPr>
        <p:txBody>
          <a:bodyPr anchor="ctr"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Летняя  оздоровительная  кампания</a:t>
            </a:r>
            <a:b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Инклюзивные смены:</a:t>
            </a:r>
            <a:b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нормативные требования, особенности проведения, типовая модель </a:t>
            </a:r>
            <a:r>
              <a:rPr lang="ru-RU" sz="36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профорентационной</a:t>
            </a:r>
            <a:r>
              <a:rPr lang="ru-RU" sz="3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работы с обучающимися с ОВЗ</a:t>
            </a:r>
            <a:endParaRPr lang="ru-RU" sz="3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215" y="4726235"/>
            <a:ext cx="1282202" cy="8302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880" y="4565446"/>
            <a:ext cx="980501" cy="9910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44" y="5640635"/>
            <a:ext cx="4623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Министерство образования и науки</a:t>
            </a:r>
            <a:br>
              <a:rPr lang="ru-RU" sz="1400" b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Пермского края</a:t>
            </a:r>
            <a:endParaRPr lang="ru-RU" sz="1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5031" y="5556485"/>
            <a:ext cx="479233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ГАУ ДПО «ИРО ПК»</a:t>
            </a:r>
          </a:p>
          <a:p>
            <a:pPr algn="ctr"/>
            <a:r>
              <a:rPr lang="ru-RU" sz="1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отдел воспитания  и социализации</a:t>
            </a:r>
            <a:endParaRPr lang="ru-RU" sz="14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sz="105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4024" y="4565446"/>
            <a:ext cx="2359239" cy="158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Типовая модель: 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инвариантные и вариативные условия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9.Этапы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организации(внедрения) и функционирования модели;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10.Консультационно-методическое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организации и сопровождения модели;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11.Описание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программных модулей и типовых обучающих заданий;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12.Рекомендации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 вариативному модулю;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13.Психолого-педагогическое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организации и сопровождения модели;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14.Методическое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модели;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15.Схема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взаимодействия субъектов реализации модели;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16.Основные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индикаторы и показатели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9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Условия </a:t>
            </a: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успешной самореализация детей с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инвалидностью средствами ДООЛ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социально-воспитательных эффектов;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эффектов психического (эмоционального, когнитивного и др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.) развития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выведения детей, подростков из группы риска,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нормализация ситуаций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социального и гражданского развития;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воспитательного ресурса образовательной среды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образовательного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пространства за счет обновления и расширения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форм, методов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технологий работы, эффективного взаимодействия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всех участников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позитивного отношения к воспитательной деятельности;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Активизация участия ДООЛ, родителей и социальных партнеров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решении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инклюзивных воспитательных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Поддерживающая деятельность детей - желание детей,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том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числе детей с ОВЗ стать вожатыми /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тьюторами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/дуальными наставниками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ребят с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ОВЗ.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300" b="1" dirty="0" smtClean="0"/>
              <a:t>Перетягина </a:t>
            </a:r>
            <a:r>
              <a:rPr lang="ru-RU" sz="2300" b="1" dirty="0" smtClean="0"/>
              <a:t>Арина </a:t>
            </a:r>
            <a:r>
              <a:rPr lang="ru-RU" sz="2300" b="1" dirty="0" smtClean="0"/>
              <a:t>Геннадьевна,</a:t>
            </a:r>
            <a:endParaRPr lang="en-US" sz="2300" b="1" dirty="0" smtClean="0"/>
          </a:p>
          <a:p>
            <a:r>
              <a:rPr lang="ru-RU" sz="2300" b="1" dirty="0" smtClean="0"/>
              <a:t> </a:t>
            </a:r>
            <a:r>
              <a:rPr lang="ru-RU" sz="2300" dirty="0" err="1" smtClean="0"/>
              <a:t>ст.н</a:t>
            </a:r>
            <a:r>
              <a:rPr lang="ru-RU" sz="2300" dirty="0" smtClean="0"/>
              <a:t>. </a:t>
            </a:r>
            <a:r>
              <a:rPr lang="ru-RU" sz="2300" smtClean="0"/>
              <a:t>сотрудник  </a:t>
            </a:r>
            <a:r>
              <a:rPr lang="ru-RU" sz="2300" dirty="0" smtClean="0"/>
              <a:t>отдела </a:t>
            </a:r>
            <a:r>
              <a:rPr lang="ru-RU" sz="2300" dirty="0" smtClean="0"/>
              <a:t>воспитания  и </a:t>
            </a:r>
            <a:r>
              <a:rPr lang="ru-RU" sz="2300" dirty="0" smtClean="0"/>
              <a:t>социализации ГАУ </a:t>
            </a:r>
            <a:r>
              <a:rPr lang="ru-RU" sz="2300" dirty="0"/>
              <a:t>ДПО «</a:t>
            </a:r>
            <a:r>
              <a:rPr lang="ru-RU" sz="2300"/>
              <a:t>ИРО </a:t>
            </a:r>
            <a:r>
              <a:rPr lang="ru-RU" sz="2300" smtClean="0"/>
              <a:t>ПК» </a:t>
            </a:r>
            <a:endParaRPr lang="ru-RU" sz="2300" dirty="0" smtClean="0"/>
          </a:p>
          <a:p>
            <a:r>
              <a:rPr lang="ru-RU" sz="2300" dirty="0" smtClean="0"/>
              <a:t>89504443199  </a:t>
            </a:r>
          </a:p>
          <a:p>
            <a:r>
              <a:rPr lang="ru-RU" sz="2300" dirty="0" smtClean="0"/>
              <a:t>83422368775</a:t>
            </a:r>
          </a:p>
          <a:p>
            <a:r>
              <a:rPr lang="en-US" sz="2300" dirty="0" smtClean="0"/>
              <a:t>arinaeretyagina@mail.ru</a:t>
            </a:r>
            <a:endParaRPr lang="ru-RU" sz="2300" dirty="0" smtClean="0"/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83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287864" y="914399"/>
            <a:ext cx="9792514" cy="5004487"/>
            <a:chOff x="1065444" y="622549"/>
            <a:chExt cx="9547164" cy="4332510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1065444" y="622549"/>
              <a:ext cx="9547164" cy="1287574"/>
              <a:chOff x="1065444" y="622549"/>
              <a:chExt cx="9547164" cy="1287574"/>
            </a:xfrm>
          </p:grpSpPr>
          <p:pic>
            <p:nvPicPr>
              <p:cNvPr id="6" name="Рисунок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5444" y="622549"/>
                <a:ext cx="1245270" cy="1287574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8095460" y="845262"/>
                <a:ext cx="2517148" cy="932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Организация  </a:t>
                </a:r>
                <a:r>
                  <a:rPr lang="ru-RU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психолого-педагогического сопровождения</a:t>
                </a:r>
                <a:endParaRPr lang="ru-RU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>
              <a:off x="2210503" y="622549"/>
              <a:ext cx="6040150" cy="1373412"/>
              <a:chOff x="2210503" y="622549"/>
              <a:chExt cx="6040150" cy="1373412"/>
            </a:xfrm>
          </p:grpSpPr>
          <p:pic>
            <p:nvPicPr>
              <p:cNvPr id="4" name="Рисунок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77240" y="622549"/>
                <a:ext cx="1373413" cy="137341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210503" y="1003020"/>
                <a:ext cx="3270422" cy="346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Целевые  группы  </a:t>
                </a:r>
                <a:endParaRPr lang="ru-RU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3845714" y="3554224"/>
              <a:ext cx="4808839" cy="1400835"/>
              <a:chOff x="3845714" y="3554224"/>
              <a:chExt cx="4808839" cy="1400835"/>
            </a:xfrm>
          </p:grpSpPr>
          <p:pic>
            <p:nvPicPr>
              <p:cNvPr id="8" name="Рисунок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5714" y="3554224"/>
                <a:ext cx="1400835" cy="1400835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5099925" y="3931475"/>
                <a:ext cx="3554628" cy="719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Создание   </a:t>
                </a:r>
                <a:r>
                  <a:rPr lang="ru-RU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безбарьерной</a:t>
                </a:r>
                <a:r>
                  <a:rPr lang="ru-RU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среды  и  специальных условий</a:t>
                </a:r>
                <a:endParaRPr lang="ru-RU" sz="16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ru-RU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ru-RU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4546131" y="1458097"/>
              <a:ext cx="2101804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310714" y="2174789"/>
              <a:ext cx="1535000" cy="13794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5380714" y="2169283"/>
              <a:ext cx="1736778" cy="14818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4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Инклюзивный детский отдых предполагает активное включение детей с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ограниченными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возможностями здоровья (ОВЗ) в среду сверстников, не  имеющих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таких ограничений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37798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1585" y="3714406"/>
            <a:ext cx="3819181" cy="78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63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106760"/>
              </p:ext>
            </p:extLst>
          </p:nvPr>
        </p:nvGraphicFramePr>
        <p:xfrm>
          <a:off x="440674" y="99152"/>
          <a:ext cx="11292290" cy="6114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3073"/>
                <a:gridCol w="2342466"/>
                <a:gridCol w="3303678"/>
                <a:gridCol w="2823073"/>
              </a:tblGrid>
              <a:tr h="118427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Плановая  инклюзия</a:t>
                      </a:r>
                      <a:endParaRPr lang="ru-RU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Внеплановая  инклюзия</a:t>
                      </a:r>
                      <a:endParaRPr lang="ru-RU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Скрытая  инклюзия</a:t>
                      </a:r>
                      <a:endParaRPr lang="ru-RU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«Ошибочная»  инклюзия</a:t>
                      </a:r>
                      <a:endParaRPr lang="ru-RU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3766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Частичная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Отдельный  отряд,  состоящий  из 10-15детей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с ОВЗ и  инвалидностью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 </a:t>
                      </a: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тьюторы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 технические  помощники</a:t>
                      </a:r>
                    </a:p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(ассистенты),</a:t>
                      </a:r>
                    </a:p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родители(при  необходимости).</a:t>
                      </a:r>
                    </a:p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  всех  детей  подтвержден  статус.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 ребенка с инвалидностью в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отряде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  ребенка  без  подтверждения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статуса «ребенок – инвалид», «ребенок  с ОВЗ»,  но   нуждающиеся  в  системе  психолого-педагогического  сопровождения.</a:t>
                      </a:r>
                    </a:p>
                    <a:p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Родители (законные представители)  ребенка  не  проинформировали   коллектив ДООЛ о  статусе  ребенка.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  ребенка  имеют  слабое  здоровье,   недоразвитие  двигательной   сферы и др.,  но  имеют</a:t>
                      </a:r>
                      <a:r>
                        <a:rPr lang="ru-R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статус  «ребенок – инвалид», «ребенок  с ОВЗ».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924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Полная</a:t>
                      </a:r>
                    </a:p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Смешанный  отряд, состоящий  из  20  детей  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нормотиипичных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детей  и 1-3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детей  с ОВЗ и  инвалидностью + технический  помощник       (ассистент). У  всех  детей с ОВЗ и инвалидностью  подтвержден  статус.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72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Анкетирование  и выявление социальных  компетенций у  детей  с ОВЗ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Социальные компетенции  и коммуникативные  навыки.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ли ребёнок ухаживать за собой на бытовом уровне или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нет;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готов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ли ребёнок вступить в общение или не готов.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умеет или не умеет ребёнок себя занять хотя бы на 15 минут в день;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 умеет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ли ухаживать за своими вещами;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 умеет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или не умеет чистое отделить от грязного, сложить в мешок и дать постирать;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  умеет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ли ребёнок сам стирать, готов ли он, приспособлен ли пользоваться хозяйственным мылом, стирать носки, трусы;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умеет  ли  быть опрятным  и поддерживать  свой внешний  вид.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10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Общие   требования  к  построению  общения,  диалога с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бучающимися  с ОВЗ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 предложении  используется  не  более 2-х сказуемых.</a:t>
            </a:r>
            <a:endParaRPr lang="ru-RU" dirty="0"/>
          </a:p>
          <a:p>
            <a:r>
              <a:rPr lang="ru-RU" dirty="0"/>
              <a:t>Простое строение </a:t>
            </a:r>
            <a:r>
              <a:rPr lang="ru-RU" dirty="0" smtClean="0"/>
              <a:t>предложений,  предложения  короткие</a:t>
            </a:r>
            <a:endParaRPr lang="ru-RU" dirty="0"/>
          </a:p>
          <a:p>
            <a:r>
              <a:rPr lang="ru-RU" dirty="0" smtClean="0"/>
              <a:t>Короткие предложения.</a:t>
            </a:r>
            <a:endParaRPr lang="ru-RU" dirty="0"/>
          </a:p>
          <a:p>
            <a:r>
              <a:rPr lang="ru-RU" dirty="0" smtClean="0"/>
              <a:t>Повторение </a:t>
            </a:r>
            <a:r>
              <a:rPr lang="ru-RU" dirty="0"/>
              <a:t>важного содержания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Избегание </a:t>
            </a:r>
            <a:r>
              <a:rPr lang="ru-RU" dirty="0"/>
              <a:t>сослагательных наклонений</a:t>
            </a:r>
          </a:p>
          <a:p>
            <a:r>
              <a:rPr lang="ru-RU" dirty="0"/>
              <a:t>Пояснение сложных слов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Сопровождение  инструкции  жестом, наглядным  материалом, визуальным  расписанием  и  др.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38483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816" y="110169"/>
            <a:ext cx="8681292" cy="6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37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ормативная 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1.«Методические </a:t>
            </a: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рекомендации по проведению в организациях отдыха детей и их оздоровления инклюзивных смен для детей с ограниченными возможностями здоровья и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детей-инвалидов» 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Письмо 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Министерства просвещения РФ от 9 ноября 2021 г. N 06-1600 "О </a:t>
            </a:r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направлении методических 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рекомендаций</a:t>
            </a:r>
            <a:r>
              <a:rPr lang="ru-RU" sz="19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"</a:t>
            </a:r>
            <a:endParaRPr lang="ru-RU" sz="1900" dirty="0">
              <a:latin typeface="Arial Black" panose="020B0A04020102020204" pitchFamily="34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2. «Методические </a:t>
            </a:r>
            <a:r>
              <a:rPr lang="ru-RU" sz="1900" dirty="0">
                <a:solidFill>
                  <a:schemeClr val="tx1"/>
                </a:solidFill>
                <a:latin typeface="Arial Black" panose="020B0A04020102020204" pitchFamily="34" charset="0"/>
              </a:rPr>
              <a:t>рекомендации по организации </a:t>
            </a:r>
            <a:r>
              <a:rPr lang="ru-RU" sz="19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психолого-педагогического </a:t>
            </a:r>
            <a:r>
              <a:rPr lang="ru-RU" sz="1900" dirty="0">
                <a:solidFill>
                  <a:schemeClr val="tx1"/>
                </a:solidFill>
                <a:latin typeface="Arial Black" panose="020B0A04020102020204" pitchFamily="34" charset="0"/>
              </a:rPr>
              <a:t>сопровождения детей с ОВЗ в детском </a:t>
            </a:r>
            <a:r>
              <a:rPr lang="ru-RU" sz="19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лагере»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ФЕДЕРАЛЬНОЕ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ГОСУДАРСТВЕННОЕ БЮДЖЕТНОЕ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ОБРАЗОВАТЕЛЬНОЕУЧРЕЖДЕНИЕ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ВСЕРОССИЙСКИЙ ДЕТСКИЙ ЦЕНТР «ОРЛЁНОК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3. «Методические  рекомендации по </a:t>
            </a:r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реализации типовой модели </a:t>
            </a:r>
            <a:r>
              <a:rPr lang="ru-RU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инклюзивных </a:t>
            </a:r>
            <a:r>
              <a:rPr lang="ru-RU" b="1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профориентационных</a:t>
            </a:r>
            <a:r>
              <a:rPr lang="ru-RU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смен»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sz="1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Федеральное </a:t>
            </a:r>
            <a:r>
              <a:rPr lang="ru-RU" sz="1700" b="1" dirty="0">
                <a:solidFill>
                  <a:srgbClr val="002060"/>
                </a:solidFill>
                <a:latin typeface="Arial Black" panose="020B0A04020102020204" pitchFamily="34" charset="0"/>
              </a:rPr>
              <a:t>государственное бюджетное образовательное </a:t>
            </a:r>
            <a:r>
              <a:rPr lang="ru-RU" sz="1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учреждение дополнительного </a:t>
            </a:r>
            <a:r>
              <a:rPr lang="ru-RU" sz="1700" b="1" dirty="0">
                <a:solidFill>
                  <a:srgbClr val="002060"/>
                </a:solidFill>
                <a:latin typeface="Arial Black" panose="020B0A04020102020204" pitchFamily="34" charset="0"/>
              </a:rPr>
              <a:t>профессионального </a:t>
            </a:r>
            <a:r>
              <a:rPr lang="ru-RU" sz="1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образования «Институт </a:t>
            </a:r>
            <a:r>
              <a:rPr lang="ru-RU" sz="1700" b="1" dirty="0">
                <a:solidFill>
                  <a:srgbClr val="002060"/>
                </a:solidFill>
                <a:latin typeface="Arial Black" panose="020B0A04020102020204" pitchFamily="34" charset="0"/>
              </a:rPr>
              <a:t>развития профессионального </a:t>
            </a:r>
            <a:r>
              <a:rPr lang="ru-RU" sz="1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образования» Федеральный </a:t>
            </a:r>
            <a:r>
              <a:rPr lang="ru-RU" sz="1700" b="1" dirty="0">
                <a:solidFill>
                  <a:srgbClr val="002060"/>
                </a:solidFill>
                <a:latin typeface="Arial Black" panose="020B0A04020102020204" pitchFamily="34" charset="0"/>
              </a:rPr>
              <a:t>методический </a:t>
            </a:r>
            <a:r>
              <a:rPr lang="ru-RU" sz="1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центр по инклюзивному образованию,2022год</a:t>
            </a:r>
          </a:p>
          <a:p>
            <a:endParaRPr lang="ru-RU" sz="17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endParaRPr lang="ru-RU" sz="17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10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Типовая модель: </a:t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инвариантные и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вариативные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условия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2027104"/>
            <a:ext cx="10168569" cy="381995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1.Психолого-педагогические 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2.Организационные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3.Научно-методические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4.Кадровые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5.Консультационные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6.Проектные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7.Информационные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условия;</a:t>
            </a:r>
          </a:p>
          <a:p>
            <a:pPr marL="0" indent="0">
              <a:buNone/>
            </a:pPr>
            <a:r>
              <a:rPr lang="ru-RU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8.Описание </a:t>
            </a:r>
            <a:r>
              <a:rPr lang="ru-RU" sz="5100" b="1" dirty="0">
                <a:latin typeface="Arial" panose="020B0604020202020204" pitchFamily="34" charset="0"/>
                <a:cs typeface="Arial" panose="020B0604020202020204" pitchFamily="34" charset="0"/>
              </a:rPr>
              <a:t>логики (внедрения) и функционирования модели;</a:t>
            </a:r>
            <a:endParaRPr lang="ru-RU" sz="5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5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34182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6388</TotalTime>
  <Words>676</Words>
  <Application>Microsoft Office PowerPoint</Application>
  <PresentationFormat>Широкоэкранный</PresentationFormat>
  <Paragraphs>90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Ретро</vt:lpstr>
      <vt:lpstr>Летняя  оздоровительная  кампания Инклюзивные смены: нормативные требования, особенности проведения, типовая модель профорентационной работы с обучающимися с ОВЗ</vt:lpstr>
      <vt:lpstr>Презентация PowerPoint</vt:lpstr>
      <vt:lpstr>Инклюзивный детский отдых предполагает активное включение детей с ограниченными возможностями здоровья (ОВЗ) в среду сверстников, не  имеющих таких ограничений</vt:lpstr>
      <vt:lpstr>Презентация PowerPoint</vt:lpstr>
      <vt:lpstr>Анкетирование  и выявление социальных  компетенций у  детей  с ОВЗ</vt:lpstr>
      <vt:lpstr>Общие   требования  к  построению  общения,  диалога с обучающимися  с ОВЗ </vt:lpstr>
      <vt:lpstr>Презентация PowerPoint</vt:lpstr>
      <vt:lpstr>Нормативная  база</vt:lpstr>
      <vt:lpstr>Типовая модель:  инвариантные и вариативные условия</vt:lpstr>
      <vt:lpstr>Типовая модель:  инвариантные и вариативные условия</vt:lpstr>
      <vt:lpstr>    Условия успешной самореализация детей с инвалидностью средствами ДООЛ </vt:lpstr>
      <vt:lpstr>КОНТАКТЫ: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Kirpa-AA</dc:creator>
  <cp:lastModifiedBy>Каткова Ирина Геннадьевна</cp:lastModifiedBy>
  <cp:revision>190</cp:revision>
  <cp:lastPrinted>2023-03-02T09:05:53Z</cp:lastPrinted>
  <dcterms:created xsi:type="dcterms:W3CDTF">2023-01-23T09:18:46Z</dcterms:created>
  <dcterms:modified xsi:type="dcterms:W3CDTF">2024-04-23T12:14:30Z</dcterms:modified>
</cp:coreProperties>
</file>